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7" r:id="rId3"/>
    <p:sldId id="263" r:id="rId4"/>
    <p:sldId id="257" r:id="rId5"/>
    <p:sldId id="258" r:id="rId6"/>
    <p:sldId id="259" r:id="rId7"/>
    <p:sldId id="260" r:id="rId8"/>
    <p:sldId id="261" r:id="rId9"/>
    <p:sldId id="279" r:id="rId10"/>
    <p:sldId id="262"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4"/>
    <p:restoredTop sz="94575"/>
  </p:normalViewPr>
  <p:slideViewPr>
    <p:cSldViewPr snapToGrid="0" snapToObjects="1">
      <p:cViewPr>
        <p:scale>
          <a:sx n="135" d="100"/>
          <a:sy n="135" d="100"/>
        </p:scale>
        <p:origin x="376"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Chemistry in Parallel</a:t>
            </a:r>
            <a:endParaRPr lang="en-US" dirty="0"/>
          </a:p>
        </p:txBody>
      </p:sp>
      <p:sp>
        <p:nvSpPr>
          <p:cNvPr id="3" name="Subtitle 2"/>
          <p:cNvSpPr>
            <a:spLocks noGrp="1"/>
          </p:cNvSpPr>
          <p:nvPr>
            <p:ph type="subTitle" idx="1"/>
          </p:nvPr>
        </p:nvSpPr>
        <p:spPr/>
        <p:txBody>
          <a:bodyPr/>
          <a:lstStyle/>
          <a:p>
            <a:r>
              <a:rPr lang="en-US" dirty="0" smtClean="0"/>
              <a:t>Dylan Hennessey</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10</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11</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endParaRPr lang="en-US" dirty="0"/>
              </a:p>
              <a:p>
                <a:endParaRPr lang="en-US" dirty="0" smtClean="0"/>
              </a:p>
              <a:p>
                <a:r>
                  <a:rPr lang="en-US" dirty="0" smtClean="0"/>
                  <a:t>Grid </a:t>
                </a:r>
                <a:r>
                  <a:rPr lang="en-US" dirty="0" smtClean="0"/>
                  <a:t>dimensions would be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12</a:t>
            </a:fld>
            <a:endParaRPr lang="en-US"/>
          </a:p>
        </p:txBody>
      </p:sp>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14</a:t>
            </a:fld>
            <a:endParaRPr lang="en-US"/>
          </a:p>
        </p:txBody>
      </p:sp>
      <p:sp>
        <p:nvSpPr>
          <p:cNvPr id="7" name="TextBox 6">
            <a:extLst>
              <a:ext uri="{FF2B5EF4-FFF2-40B4-BE49-F238E27FC236}">
                <a16:creationId xmlns:a16="http://schemas.microsoft.com/office/drawing/2014/main" xmlns="" id="{D23EE490-205A-8343-8B67-813F33BF7719}"/>
              </a:ext>
            </a:extLst>
          </p:cNvPr>
          <p:cNvSpPr txBox="1"/>
          <p:nvPr/>
        </p:nvSpPr>
        <p:spPr>
          <a:xfrm>
            <a:off x="3019454" y="5276014"/>
            <a:ext cx="6153092" cy="646331"/>
          </a:xfrm>
          <a:prstGeom prst="rect">
            <a:avLst/>
          </a:prstGeom>
          <a:noFill/>
        </p:spPr>
        <p:txBody>
          <a:bodyPr wrap="square" rtlCol="0">
            <a:spAutoFit/>
          </a:bodyPr>
          <a:lstStyle/>
          <a:p>
            <a:r>
              <a:rPr lang="en-US" dirty="0"/>
              <a:t>Best solution because all threads have the same work </a:t>
            </a:r>
            <a:r>
              <a:rPr lang="en-US" dirty="0" smtClean="0"/>
              <a:t>load and </a:t>
            </a:r>
            <a:r>
              <a:rPr lang="en-US" dirty="0"/>
              <a:t>only the last block has the possibility of having idle threads </a:t>
            </a:r>
          </a:p>
        </p:txBody>
      </p:sp>
      <p:pic>
        <p:nvPicPr>
          <p:cNvPr id="12" name="Picture 11"/>
          <p:cNvPicPr>
            <a:picLocks noChangeAspect="1"/>
          </p:cNvPicPr>
          <p:nvPr/>
        </p:nvPicPr>
        <p:blipFill>
          <a:blip r:embed="rId2"/>
          <a:stretch>
            <a:fillRect/>
          </a:stretch>
        </p:blipFill>
        <p:spPr>
          <a:xfrm>
            <a:off x="-84705" y="3018758"/>
            <a:ext cx="12354118" cy="667122"/>
          </a:xfrm>
          <a:prstGeom prst="rect">
            <a:avLst/>
          </a:prstGeom>
        </p:spPr>
      </p:pic>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60" y="1461746"/>
            <a:ext cx="5394960" cy="3547186"/>
          </a:xfrm>
          <a:prstGeom prst="rect">
            <a:avLst/>
          </a:prstGeom>
        </p:spPr>
      </p:pic>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15</a:t>
            </a:fld>
            <a:endParaRPr lang="en-US" dirty="0"/>
          </a:p>
        </p:txBody>
      </p:sp>
      <p:sp>
        <p:nvSpPr>
          <p:cNvPr id="14" name="TextBox 13">
            <a:extLst>
              <a:ext uri="{FF2B5EF4-FFF2-40B4-BE49-F238E27FC236}">
                <a16:creationId xmlns:a16="http://schemas.microsoft.com/office/drawing/2014/main" xmlns="" id="{F65DFF62-5C6C-9B4E-939F-4D873B567803}"/>
              </a:ext>
            </a:extLst>
          </p:cNvPr>
          <p:cNvSpPr txBox="1"/>
          <p:nvPr/>
        </p:nvSpPr>
        <p:spPr>
          <a:xfrm>
            <a:off x="2365527" y="6169580"/>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nvGrpSpPr>
          <p:cNvPr id="15" name="Group 14"/>
          <p:cNvGrpSpPr/>
          <p:nvPr/>
        </p:nvGrpSpPr>
        <p:grpSpPr>
          <a:xfrm>
            <a:off x="328983" y="1461746"/>
            <a:ext cx="5394960" cy="5387110"/>
            <a:chOff x="328983" y="1461746"/>
            <a:chExt cx="5395201" cy="538711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7" name="TextBox 16">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pic>
        <p:nvPicPr>
          <p:cNvPr id="10" name="Picture 9"/>
          <p:cNvPicPr>
            <a:picLocks noChangeAspect="1"/>
          </p:cNvPicPr>
          <p:nvPr/>
        </p:nvPicPr>
        <p:blipFill>
          <a:blip r:embed="rId4"/>
          <a:stretch>
            <a:fillRect/>
          </a:stretch>
        </p:blipFill>
        <p:spPr>
          <a:xfrm>
            <a:off x="6699504" y="1964967"/>
            <a:ext cx="4462272" cy="2769686"/>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a:t>
            </a:r>
            <a:r>
              <a:rPr lang="en-US" dirty="0" smtClean="0"/>
              <a:t>Threads: Find X and Y</a:t>
            </a:r>
            <a:endParaRPr lang="en-US" dirty="0"/>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16</a:t>
            </a:fld>
            <a:endParaRPr lang="en-US"/>
          </a:p>
        </p:txBody>
      </p:sp>
      <p:grpSp>
        <p:nvGrpSpPr>
          <p:cNvPr id="30" name="Group 29"/>
          <p:cNvGrpSpPr/>
          <p:nvPr/>
        </p:nvGrpSpPr>
        <p:grpSpPr>
          <a:xfrm>
            <a:off x="328983" y="1461746"/>
            <a:ext cx="5395201" cy="5387110"/>
            <a:chOff x="328983" y="1461746"/>
            <a:chExt cx="5395201" cy="538711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5" name="TextBox 14">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3" name="TextBox 2"/>
          <p:cNvSpPr txBox="1"/>
          <p:nvPr/>
        </p:nvSpPr>
        <p:spPr>
          <a:xfrm>
            <a:off x="6030012" y="1722258"/>
            <a:ext cx="4595104" cy="369332"/>
          </a:xfrm>
          <a:prstGeom prst="rect">
            <a:avLst/>
          </a:prstGeom>
          <a:noFill/>
        </p:spPr>
        <p:txBody>
          <a:bodyPr wrap="none" rtlCol="0">
            <a:spAutoFit/>
          </a:bodyPr>
          <a:lstStyle/>
          <a:p>
            <a:r>
              <a:rPr lang="en-US" dirty="0" smtClean="0"/>
              <a:t>Use binary search to find the indices from just </a:t>
            </a:r>
            <a:r>
              <a:rPr lang="en-US" dirty="0" err="1" smtClean="0"/>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smtClean="0"/>
              <a:t>First try to find x. It’s easy to determine that the minimum value of x is 1 and the maximum value is 9. We guess that the value of x is 5. </a:t>
            </a:r>
            <a:endParaRPr lang="en-US" dirty="0"/>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11 and 15 so x must be larger. Guess that x is 7.</a:t>
            </a:r>
            <a:endParaRPr lang="en-US" dirty="0"/>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22 and 28 so we know that the thread must be in this column</a:t>
            </a:r>
            <a:endParaRPr lang="en-US" dirty="0"/>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8983" y="1461746"/>
            <a:ext cx="5395201" cy="5387110"/>
            <a:chOff x="328983" y="1461746"/>
            <a:chExt cx="5395201" cy="538711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22" name="TextBox 21">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2" name="Title 1"/>
          <p:cNvSpPr>
            <a:spLocks noGrp="1"/>
          </p:cNvSpPr>
          <p:nvPr>
            <p:ph type="title"/>
          </p:nvPr>
        </p:nvSpPr>
        <p:spPr/>
        <p:txBody>
          <a:bodyPr/>
          <a:lstStyle/>
          <a:p>
            <a:r>
              <a:rPr lang="en-US" dirty="0"/>
              <a:t>Mapping Threads: Find </a:t>
            </a:r>
            <a:r>
              <a:rPr lang="en-US" dirty="0" err="1" smtClean="0"/>
              <a:t>λ</a:t>
            </a:r>
            <a:r>
              <a:rPr lang="en-US" dirty="0" smtClean="0"/>
              <a:t>, p, q, </a:t>
            </a:r>
            <a:r>
              <a:rPr lang="en-US" dirty="0" err="1" smtClean="0"/>
              <a:t>μ</a:t>
            </a:r>
            <a:r>
              <a:rPr lang="en-US" dirty="0" smtClean="0"/>
              <a:t>, r, and s</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smtClean="0"/>
              <a:t>Know that minimum and maximum values of </a:t>
            </a:r>
            <a:r>
              <a:rPr lang="en-US" dirty="0" err="1" smtClean="0"/>
              <a:t>λ</a:t>
            </a:r>
            <a:r>
              <a:rPr lang="en-US" dirty="0" smtClean="0"/>
              <a:t> are 1 and 2</a:t>
            </a:r>
          </a:p>
          <a:p>
            <a:r>
              <a:rPr lang="en-US" dirty="0" smtClean="0"/>
              <a:t>so guess that </a:t>
            </a:r>
            <a:r>
              <a:rPr lang="en-US" dirty="0" err="1" smtClean="0"/>
              <a:t>λ</a:t>
            </a:r>
            <a:r>
              <a:rPr lang="en-US" dirty="0" smtClean="0"/>
              <a:t> is 1 </a:t>
            </a:r>
            <a:endParaRPr lang="en-US" dirty="0"/>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smtClean="0"/>
              <a:t>Determine minimum and maximum values of x are 1 and</a:t>
            </a:r>
          </a:p>
          <a:p>
            <a:r>
              <a:rPr lang="en-US" dirty="0" smtClean="0"/>
              <a:t>6 &lt; x = 7, </a:t>
            </a:r>
            <a:r>
              <a:rPr lang="en-US" dirty="0"/>
              <a:t>s</a:t>
            </a:r>
            <a:r>
              <a:rPr lang="en-US" dirty="0" smtClean="0"/>
              <a:t>o </a:t>
            </a:r>
            <a:r>
              <a:rPr lang="en-US" dirty="0" err="1" smtClean="0"/>
              <a:t>λ</a:t>
            </a:r>
            <a:r>
              <a:rPr lang="en-US" dirty="0" smtClean="0"/>
              <a:t> must be 2</a:t>
            </a:r>
            <a:endParaRPr lang="en-US" dirty="0"/>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smtClean="0"/>
              <a:t>Know that minimum and maximum values of p are 1 and 2</a:t>
            </a:r>
          </a:p>
          <a:p>
            <a:r>
              <a:rPr lang="en-US" dirty="0" smtClean="0"/>
              <a:t>so guess that p is 1</a:t>
            </a:r>
            <a:endParaRPr lang="en-US" dirty="0"/>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smtClean="0"/>
              <a:t>Determine only possible value of x is 7 meaning p = 1</a:t>
            </a:r>
            <a:endParaRPr lang="en-US" dirty="0"/>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smtClean="0"/>
              <a:t>Get q from </a:t>
            </a:r>
            <a:endParaRPr lang="en-US" dirty="0"/>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smtClean="0"/>
              <a:t>Perform the exact same operations using y to get </a:t>
            </a:r>
            <a:r>
              <a:rPr lang="en-US" dirty="0" err="1"/>
              <a:t>μ</a:t>
            </a:r>
            <a:r>
              <a:rPr lang="en-US" dirty="0"/>
              <a:t>, r, and s</a:t>
            </a:r>
            <a:r>
              <a:rPr lang="en-US" dirty="0" smtClean="0"/>
              <a:t> </a:t>
            </a:r>
            <a:endParaRPr lang="en-US" dirty="0"/>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this Method</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smtClean="0"/>
              <a:t>Can handle arbitrary basis set sizes</a:t>
            </a:r>
          </a:p>
          <a:p>
            <a:endParaRPr lang="en-US" dirty="0"/>
          </a:p>
          <a:p>
            <a:r>
              <a:rPr lang="en-US" dirty="0" smtClean="0"/>
              <a:t>Faster than pre-calculating order on CPU then uploading to GPU</a:t>
            </a:r>
          </a:p>
          <a:p>
            <a:endParaRPr lang="en-US" dirty="0"/>
          </a:p>
          <a:p>
            <a:r>
              <a:rPr lang="en-US" dirty="0" smtClean="0"/>
              <a:t>If the number of integrals to calculate is small, then it only needs to be performed once</a:t>
            </a:r>
          </a:p>
          <a:p>
            <a:endParaRPr lang="en-US" dirty="0"/>
          </a:p>
          <a:p>
            <a:r>
              <a:rPr lang="en-US" dirty="0" smtClean="0"/>
              <a:t>If the number of integrals to calculate is large, then it can quickly be recalculated as needed</a:t>
            </a:r>
          </a:p>
          <a:p>
            <a:endParaRPr lang="en-US" dirty="0"/>
          </a:p>
          <a:p>
            <a:r>
              <a:rPr lang="en-US" dirty="0" smtClean="0"/>
              <a:t>Can be written to an read from the global memory effectively</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30" y="1344169"/>
            <a:ext cx="3127248" cy="312255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52" y="4504516"/>
            <a:ext cx="3127248" cy="2056165"/>
          </a:xfrm>
          <a:prstGeom prst="rect">
            <a:avLst/>
          </a:prstGeom>
        </p:spPr>
      </p:pic>
    </p:spTree>
    <p:extLst>
      <p:ext uri="{BB962C8B-B14F-4D97-AF65-F5344CB8AC3E}">
        <p14:creationId xmlns:p14="http://schemas.microsoft.com/office/powerpoint/2010/main" val="1730817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Usage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11" name="Picture 10"/>
          <p:cNvPicPr>
            <a:picLocks noChangeAspect="1"/>
          </p:cNvPicPr>
          <p:nvPr/>
        </p:nvPicPr>
        <p:blipFill>
          <a:blip r:embed="rId2"/>
          <a:stretch>
            <a:fillRect/>
          </a:stretch>
        </p:blipFill>
        <p:spPr>
          <a:xfrm>
            <a:off x="2171700" y="2795270"/>
            <a:ext cx="7810500" cy="1816100"/>
          </a:xfrm>
          <a:prstGeom prst="rect">
            <a:avLst/>
          </a:prstGeom>
        </p:spPr>
      </p:pic>
    </p:spTree>
    <p:extLst>
      <p:ext uri="{BB962C8B-B14F-4D97-AF65-F5344CB8AC3E}">
        <p14:creationId xmlns:p14="http://schemas.microsoft.com/office/powerpoint/2010/main" val="1775723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a:t>
            </a:r>
            <a:r>
              <a:rPr lang="en-US" dirty="0" smtClean="0"/>
              <a:t>Dirac in 1928</a:t>
            </a:r>
            <a:endParaRPr lang="en-US" dirty="0"/>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sp>
        <p:nvSpPr>
          <p:cNvPr id="9" name="Rectangle 8"/>
          <p:cNvSpPr/>
          <p:nvPr/>
        </p:nvSpPr>
        <p:spPr>
          <a:xfrm>
            <a:off x="0" y="6558448"/>
            <a:ext cx="9948610" cy="246221"/>
          </a:xfrm>
          <a:prstGeom prst="rect">
            <a:avLst/>
          </a:prstGeom>
        </p:spPr>
        <p:txBody>
          <a:bodyPr wrap="square">
            <a:spAutoFit/>
          </a:bodyPr>
          <a:lstStyle/>
          <a:p>
            <a:r>
              <a:rPr lang="en-US" sz="1000" dirty="0" smtClean="0"/>
              <a:t>P. </a:t>
            </a:r>
            <a:r>
              <a:rPr lang="en-US" sz="1000" dirty="0"/>
              <a:t>A. M. Dirac. The quantum theory of the electron. Proc. R. Soc. </a:t>
            </a:r>
            <a:r>
              <a:rPr lang="en-US" sz="1000" dirty="0" err="1"/>
              <a:t>Lond</a:t>
            </a:r>
            <a:r>
              <a:rPr lang="en-US" sz="1000" dirty="0"/>
              <a:t>. A, 117(778):610–624, 1928. </a:t>
            </a:r>
            <a:endParaRPr lang="en-US" sz="1000" dirty="0">
              <a:effectLst/>
            </a:endParaRPr>
          </a:p>
        </p:txBody>
      </p:sp>
      <p:pic>
        <p:nvPicPr>
          <p:cNvPr id="12" name="Picture 11"/>
          <p:cNvPicPr>
            <a:picLocks noChangeAspect="1"/>
          </p:cNvPicPr>
          <p:nvPr/>
        </p:nvPicPr>
        <p:blipFill>
          <a:blip r:embed="rId10"/>
          <a:stretch>
            <a:fillRect/>
          </a:stretch>
        </p:blipFill>
        <p:spPr>
          <a:xfrm>
            <a:off x="8744839" y="3503042"/>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2eint performance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841" y="1522899"/>
            <a:ext cx="8392319" cy="5198576"/>
          </a:xfrm>
          <a:prstGeom prst="rect">
            <a:avLst/>
          </a:prstGeom>
        </p:spPr>
      </p:pic>
    </p:spTree>
    <p:extLst>
      <p:ext uri="{BB962C8B-B14F-4D97-AF65-F5344CB8AC3E}">
        <p14:creationId xmlns:p14="http://schemas.microsoft.com/office/powerpoint/2010/main" val="904614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21</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smtClean="0"/>
              <a:t>The </a:t>
            </a:r>
            <a:r>
              <a:rPr lang="en-US" dirty="0" err="1" smtClean="0"/>
              <a:t>cudaDFRATOM</a:t>
            </a:r>
            <a:r>
              <a:rPr lang="en-US" dirty="0" smtClean="0"/>
              <a:t> program uses effective method of mapping threads to two-electron integrals, allowing </a:t>
            </a:r>
          </a:p>
          <a:p>
            <a:r>
              <a:rPr lang="en-US" dirty="0" smtClean="0"/>
              <a:t>as much of the GPU hardware to be used as possible</a:t>
            </a:r>
          </a:p>
          <a:p>
            <a:endParaRPr lang="en-US" dirty="0"/>
          </a:p>
          <a:p>
            <a:r>
              <a:rPr lang="en-US" dirty="0" smtClean="0"/>
              <a:t>Mapping algorithm has a negligible effect on total time to compute the two-electron integrals and </a:t>
            </a:r>
          </a:p>
          <a:p>
            <a:r>
              <a:rPr lang="en-US" dirty="0"/>
              <a:t>s</a:t>
            </a:r>
            <a:r>
              <a:rPr lang="en-US" dirty="0" smtClean="0"/>
              <a:t>cales well with the number of integrals</a:t>
            </a:r>
          </a:p>
          <a:p>
            <a:endParaRPr lang="en-US" dirty="0"/>
          </a:p>
          <a:p>
            <a:r>
              <a:rPr lang="en-US" dirty="0" smtClean="0"/>
              <a:t>Total speedup limits to ~20x faster than CPU calculations</a:t>
            </a:r>
          </a:p>
          <a:p>
            <a:endParaRPr lang="en-US" dirty="0"/>
          </a:p>
          <a:p>
            <a:r>
              <a:rPr lang="en-US" dirty="0" smtClean="0"/>
              <a:t>Algorithm could be modified to use constant memory</a:t>
            </a:r>
          </a:p>
          <a:p>
            <a:endParaRPr lang="en-US" dirty="0" smtClean="0"/>
          </a:p>
          <a:p>
            <a:r>
              <a:rPr lang="en-US" dirty="0" smtClean="0"/>
              <a:t>Algorithm could be modified to allow for mapping of other point groups</a:t>
            </a:r>
          </a:p>
          <a:p>
            <a:endParaRPr lang="en-US" dirty="0"/>
          </a:p>
          <a:p>
            <a:r>
              <a:rPr lang="en-US" dirty="0" smtClean="0"/>
              <a:t>Algorithm could be modified to allow for direct SCF</a:t>
            </a:r>
          </a:p>
        </p:txBody>
      </p:sp>
    </p:spTree>
    <p:extLst>
      <p:ext uri="{BB962C8B-B14F-4D97-AF65-F5344CB8AC3E}">
        <p14:creationId xmlns:p14="http://schemas.microsoft.com/office/powerpoint/2010/main" val="13159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
        <p:nvSpPr>
          <p:cNvPr id="16" name="Rectangle 15"/>
          <p:cNvSpPr/>
          <p:nvPr/>
        </p:nvSpPr>
        <p:spPr>
          <a:xfrm>
            <a:off x="267093" y="6475254"/>
            <a:ext cx="7500594" cy="246221"/>
          </a:xfrm>
          <a:prstGeom prst="rect">
            <a:avLst/>
          </a:prstGeom>
        </p:spPr>
        <p:txBody>
          <a:bodyPr wrap="square">
            <a:spAutoFit/>
          </a:bodyPr>
          <a:lstStyle/>
          <a:p>
            <a:r>
              <a:rPr lang="en-US" sz="1000" dirty="0" smtClean="0">
                <a:latin typeface="CMR12" charset="0"/>
              </a:rPr>
              <a:t>O. </a:t>
            </a:r>
            <a:r>
              <a:rPr lang="en-US" sz="1000" dirty="0">
                <a:latin typeface="CMR12" charset="0"/>
              </a:rPr>
              <a:t>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374930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a:t>
            </a:r>
            <a:r>
              <a:rPr lang="en-US" u="sng" dirty="0"/>
              <a:t>32</a:t>
            </a:r>
            <a:r>
              <a:rPr lang="en-US" dirty="0"/>
              <a:t> </a:t>
            </a:r>
            <a:r>
              <a:rPr lang="en-US" b="1" dirty="0"/>
              <a:t>threads</a:t>
            </a:r>
            <a:r>
              <a:rPr lang="en-US" dirty="0"/>
              <a:t>. All </a:t>
            </a:r>
            <a:r>
              <a:rPr lang="en-US" b="1" dirty="0"/>
              <a:t>threads</a:t>
            </a:r>
            <a:r>
              <a:rPr lang="en-US" dirty="0"/>
              <a:t>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t>
            </a:r>
            <a:r>
              <a:rPr lang="en-US" u="sng" dirty="0"/>
              <a:t>arbitrary </a:t>
            </a:r>
            <a:r>
              <a:rPr lang="en-US" u="sng" dirty="0" smtClean="0"/>
              <a:t>number</a:t>
            </a:r>
            <a:r>
              <a:rPr lang="en-US" dirty="0" smtClean="0"/>
              <a:t> of </a:t>
            </a:r>
            <a:r>
              <a:rPr lang="en-US" b="1" dirty="0"/>
              <a:t>threads</a:t>
            </a:r>
            <a:r>
              <a:rPr lang="en-US" dirty="0"/>
              <a:t>.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a:t>
            </a:r>
            <a:r>
              <a:rPr lang="en-US" b="1" dirty="0"/>
              <a:t>warp</a:t>
            </a:r>
            <a:r>
              <a:rPr lang="en-US" dirty="0"/>
              <a:t>) of </a:t>
            </a:r>
            <a:r>
              <a:rPr lang="en-US" b="1" dirty="0"/>
              <a:t>threads</a:t>
            </a:r>
            <a:r>
              <a:rPr lang="en-US" dirty="0"/>
              <a:t>.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t>
            </a:r>
            <a:r>
              <a:rPr lang="en-US" u="sng" dirty="0"/>
              <a:t>arbitrary number</a:t>
            </a:r>
            <a:r>
              <a:rPr lang="en-US" dirty="0"/>
              <a:t> of </a:t>
            </a:r>
            <a:r>
              <a:rPr lang="en-US" b="1" dirty="0"/>
              <a:t>blocks</a:t>
            </a:r>
            <a:r>
              <a:rPr lang="en-US" dirty="0"/>
              <a:t>.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a:t>
            </a:r>
            <a:r>
              <a:rPr lang="en-US" b="1" dirty="0"/>
              <a:t>blocks</a:t>
            </a:r>
            <a:r>
              <a:rPr lang="en-US" dirty="0"/>
              <a:t>.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a:t>
            </a:r>
            <a:r>
              <a:rPr lang="en-US" b="1" dirty="0"/>
              <a:t>global memory</a:t>
            </a:r>
            <a:r>
              <a:rPr lang="en-US" dirty="0"/>
              <a:t>, all GPU resources are local to a SM. The number of SMs per GPU depends on hardware generation. SMs can run at most </a:t>
            </a:r>
            <a:r>
              <a:rPr lang="en-US" u="sng" dirty="0"/>
              <a:t>48</a:t>
            </a:r>
            <a:r>
              <a:rPr lang="en-US" dirty="0"/>
              <a:t> </a:t>
            </a:r>
            <a:r>
              <a:rPr lang="en-US" b="1" dirty="0"/>
              <a:t>warps</a:t>
            </a:r>
            <a:r>
              <a:rPr lang="en-US" dirty="0"/>
              <a:t> (1536 threads), or at most </a:t>
            </a:r>
            <a:r>
              <a:rPr lang="en-US" u="sng" dirty="0"/>
              <a:t>8</a:t>
            </a:r>
            <a:r>
              <a:rPr lang="en-US" dirty="0"/>
              <a:t> </a:t>
            </a:r>
            <a:r>
              <a:rPr lang="en-US" b="1" dirty="0"/>
              <a:t>blocks</a:t>
            </a:r>
            <a:r>
              <a:rPr lang="en-US" dirty="0"/>
              <a:t>. </a:t>
            </a:r>
            <a:r>
              <a:rPr lang="en-US" b="1" dirty="0"/>
              <a:t>Blocks</a:t>
            </a:r>
            <a:r>
              <a:rPr lang="en-US" dirty="0"/>
              <a:t>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a:t>
            </a:r>
            <a:r>
              <a:rPr lang="en-US" u="sng" dirty="0"/>
              <a:t>Fastest</a:t>
            </a:r>
            <a:r>
              <a:rPr lang="en-US" dirty="0"/>
              <a:t> memory available, but also the </a:t>
            </a:r>
            <a:r>
              <a:rPr lang="en-US" u="sng" dirty="0"/>
              <a:t>least plentiful</a:t>
            </a:r>
            <a:r>
              <a:rPr lang="en-US" dirty="0"/>
              <a:t>.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a:t>
            </a:r>
            <a:r>
              <a:rPr lang="en-US" dirty="0" smtClean="0">
                <a:solidFill>
                  <a:srgbClr val="FF0000"/>
                </a:solidFill>
              </a:rPr>
              <a:t>Memory</a:t>
            </a:r>
            <a:r>
              <a:rPr lang="en-US" dirty="0"/>
              <a:t>: Local to a specific block. </a:t>
            </a:r>
            <a:r>
              <a:rPr lang="en-US" u="sng" dirty="0"/>
              <a:t>Slower</a:t>
            </a:r>
            <a:r>
              <a:rPr lang="en-US" dirty="0"/>
              <a:t> than </a:t>
            </a:r>
            <a:r>
              <a:rPr lang="en-US" b="1" dirty="0"/>
              <a:t>register memory</a:t>
            </a:r>
            <a:r>
              <a:rPr lang="en-US" dirty="0"/>
              <a:t>, but </a:t>
            </a:r>
            <a:r>
              <a:rPr lang="en-US" u="sng" dirty="0"/>
              <a:t>more of it is available</a:t>
            </a:r>
            <a:r>
              <a:rPr lang="en-US" dirty="0"/>
              <a:t>. The total amount of shared memory available is shared equally across all blocks running on the SM so the amount of shared memory needed per </a:t>
            </a:r>
            <a:r>
              <a:rPr lang="en-US" b="1" dirty="0"/>
              <a:t>block</a:t>
            </a:r>
            <a:r>
              <a:rPr lang="en-US" dirty="0"/>
              <a:t> contributes to the maximum number of threads that can run at once. </a:t>
            </a:r>
            <a:r>
              <a:rPr lang="en-US" u="sng" dirty="0"/>
              <a:t>Analogous to RAM</a:t>
            </a:r>
            <a:r>
              <a:rPr lang="en-US" dirty="0"/>
              <a:t>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solidFill>
                  <a:srgbClr val="FF0000"/>
                </a:solidFill>
              </a:rPr>
              <a:t>Global Memory</a:t>
            </a:r>
            <a:r>
              <a:rPr lang="en-US" dirty="0"/>
              <a:t>: Available to all threads on a GPU. The </a:t>
            </a:r>
            <a:r>
              <a:rPr lang="en-US" u="sng" dirty="0"/>
              <a:t>slowest</a:t>
            </a:r>
            <a:r>
              <a:rPr lang="en-US" dirty="0"/>
              <a:t> memory type available, but also the </a:t>
            </a:r>
            <a:r>
              <a:rPr lang="en-US" u="sng" dirty="0"/>
              <a:t>most plentiful</a:t>
            </a:r>
            <a:r>
              <a:rPr lang="en-US" dirty="0"/>
              <a:t>. </a:t>
            </a:r>
            <a:r>
              <a:rPr lang="en-US" u="sng" dirty="0"/>
              <a:t>Analogous to hard drive</a:t>
            </a:r>
            <a:r>
              <a:rPr lang="en-US" dirty="0"/>
              <a:t>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cudaDFRATOM</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9</a:t>
            </a:fld>
            <a:endParaRPr lang="en-US"/>
          </a:p>
        </p:txBody>
      </p:sp>
      <p:sp>
        <p:nvSpPr>
          <p:cNvPr id="5" name="TextBox 4"/>
          <p:cNvSpPr txBox="1"/>
          <p:nvPr/>
        </p:nvSpPr>
        <p:spPr>
          <a:xfrm>
            <a:off x="838200" y="2036189"/>
            <a:ext cx="7027180" cy="2585323"/>
          </a:xfrm>
          <a:prstGeom prst="rect">
            <a:avLst/>
          </a:prstGeom>
          <a:noFill/>
        </p:spPr>
        <p:txBody>
          <a:bodyPr wrap="none" rtlCol="0">
            <a:spAutoFit/>
          </a:bodyPr>
          <a:lstStyle/>
          <a:p>
            <a:r>
              <a:rPr lang="en-US" dirty="0" err="1" smtClean="0"/>
              <a:t>cudaDFRATOM</a:t>
            </a:r>
            <a:r>
              <a:rPr lang="en-US" dirty="0" smtClean="0"/>
              <a:t> is a program in written in CUDA Fortran and Fortran 90</a:t>
            </a:r>
          </a:p>
          <a:p>
            <a:endParaRPr lang="en-US" dirty="0" smtClean="0"/>
          </a:p>
          <a:p>
            <a:r>
              <a:rPr lang="en-US" dirty="0" smtClean="0"/>
              <a:t>Allows for the optimization of Well-Tempered Basis Sets on GPUs</a:t>
            </a:r>
          </a:p>
          <a:p>
            <a:endParaRPr lang="en-US" dirty="0"/>
          </a:p>
          <a:p>
            <a:r>
              <a:rPr lang="en-US" dirty="0" smtClean="0"/>
              <a:t>Based of Matsuoka’s DFRATOM program</a:t>
            </a:r>
          </a:p>
          <a:p>
            <a:endParaRPr lang="en-US" dirty="0"/>
          </a:p>
          <a:p>
            <a:r>
              <a:rPr lang="en-US" dirty="0" smtClean="0"/>
              <a:t>SCF was carried out using the </a:t>
            </a:r>
            <a:r>
              <a:rPr lang="en-US" dirty="0" err="1" smtClean="0"/>
              <a:t>cuBLAS</a:t>
            </a:r>
            <a:r>
              <a:rPr lang="en-US" dirty="0" smtClean="0"/>
              <a:t> and </a:t>
            </a:r>
            <a:r>
              <a:rPr lang="en-US" dirty="0" err="1" smtClean="0"/>
              <a:t>cuSOLVER</a:t>
            </a:r>
            <a:r>
              <a:rPr lang="en-US" dirty="0" smtClean="0"/>
              <a:t> libraries</a:t>
            </a:r>
          </a:p>
          <a:p>
            <a:endParaRPr lang="en-US" dirty="0"/>
          </a:p>
          <a:p>
            <a:r>
              <a:rPr lang="en-US" dirty="0" smtClean="0"/>
              <a:t>Custom code was written to calculate the two-electron integrals on GPUs</a:t>
            </a:r>
            <a:endParaRPr lang="en-US" dirty="0"/>
          </a:p>
        </p:txBody>
      </p:sp>
      <p:sp>
        <p:nvSpPr>
          <p:cNvPr id="6" name="Rectangle 5"/>
          <p:cNvSpPr/>
          <p:nvPr/>
        </p:nvSpPr>
        <p:spPr>
          <a:xfrm>
            <a:off x="267093" y="6475254"/>
            <a:ext cx="7500594" cy="246221"/>
          </a:xfrm>
          <a:prstGeom prst="rect">
            <a:avLst/>
          </a:prstGeom>
        </p:spPr>
        <p:txBody>
          <a:bodyPr wrap="square">
            <a:spAutoFit/>
          </a:bodyPr>
          <a:lstStyle/>
          <a:p>
            <a:r>
              <a:rPr lang="en-US" sz="1000" dirty="0" smtClean="0">
                <a:latin typeface="CMR12" charset="0"/>
              </a:rPr>
              <a:t>O. </a:t>
            </a:r>
            <a:r>
              <a:rPr lang="en-US" sz="1000" dirty="0">
                <a:latin typeface="CMR12" charset="0"/>
              </a:rPr>
              <a:t>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1806297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18709</TotalTime>
  <Words>1312</Words>
  <Application>Microsoft Macintosh PowerPoint</Application>
  <PresentationFormat>Widescreen</PresentationFormat>
  <Paragraphs>145</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Light</vt:lpstr>
      <vt:lpstr>CMR12</vt:lpstr>
      <vt:lpstr>CMTI12</vt:lpstr>
      <vt:lpstr>Arial</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cudaDFRATOM</vt:lpstr>
      <vt:lpstr>Two-Electron Algorithm</vt:lpstr>
      <vt:lpstr>Three-Dimensional Solution</vt:lpstr>
      <vt:lpstr>Three-Dimensional Solution</vt:lpstr>
      <vt:lpstr>Two-Dimensional Solution</vt:lpstr>
      <vt:lpstr>One-Dimensional Solution</vt:lpstr>
      <vt:lpstr>Mapping Threads</vt:lpstr>
      <vt:lpstr>Mapping Threads: Find X and Y</vt:lpstr>
      <vt:lpstr>Mapping Threads: Find λ, p, q, μ, r, and s</vt:lpstr>
      <vt:lpstr>Advantages of Using this Method</vt:lpstr>
      <vt:lpstr>Resource Usage</vt:lpstr>
      <vt:lpstr>2eint performance</vt:lpstr>
      <vt:lpstr>Conclusion and Future Work</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156</cp:revision>
  <dcterms:created xsi:type="dcterms:W3CDTF">2018-08-03T17:55:24Z</dcterms:created>
  <dcterms:modified xsi:type="dcterms:W3CDTF">2018-08-17T15:40:39Z</dcterms:modified>
</cp:coreProperties>
</file>